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74978-041B-4970-A064-56826B101575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58B2-0219-4988-B289-C4397B495D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15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74978-041B-4970-A064-56826B101575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58B2-0219-4988-B289-C4397B495D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23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74978-041B-4970-A064-56826B101575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58B2-0219-4988-B289-C4397B495D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90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74978-041B-4970-A064-56826B101575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58B2-0219-4988-B289-C4397B495D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813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74978-041B-4970-A064-56826B101575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58B2-0219-4988-B289-C4397B495D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95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74978-041B-4970-A064-56826B101575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58B2-0219-4988-B289-C4397B495D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13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74978-041B-4970-A064-56826B101575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58B2-0219-4988-B289-C4397B495D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62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74978-041B-4970-A064-56826B101575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58B2-0219-4988-B289-C4397B495D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21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74978-041B-4970-A064-56826B101575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58B2-0219-4988-B289-C4397B495D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617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74978-041B-4970-A064-56826B101575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58B2-0219-4988-B289-C4397B495D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81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74978-041B-4970-A064-56826B101575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458B2-0219-4988-B289-C4397B495D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611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74978-041B-4970-A064-56826B101575}" type="datetimeFigureOut">
              <a:rPr lang="en-IN" smtClean="0"/>
              <a:t>18-10-2022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458B2-0219-4988-B289-C4397B495D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59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40073"/>
            <a:ext cx="9144000" cy="2387600"/>
          </a:xfrm>
        </p:spPr>
        <p:txBody>
          <a:bodyPr/>
          <a:lstStyle/>
          <a:p>
            <a:r>
              <a:rPr lang="en-IN" dirty="0" smtClean="0"/>
              <a:t>Introduction to Web Mining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262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1206"/>
            <a:ext cx="10515600" cy="5529943"/>
          </a:xfrm>
        </p:spPr>
        <p:txBody>
          <a:bodyPr/>
          <a:lstStyle/>
          <a:p>
            <a:pPr algn="just"/>
            <a:r>
              <a:rPr lang="en-IN" dirty="0" smtClean="0"/>
              <a:t>What is Web Mining?</a:t>
            </a:r>
          </a:p>
          <a:p>
            <a:pPr lvl="1" algn="just"/>
            <a:r>
              <a:rPr lang="en-IN" dirty="0"/>
              <a:t>T</a:t>
            </a:r>
            <a:r>
              <a:rPr lang="en-IN" dirty="0" smtClean="0"/>
              <a:t>he process of applying data mining techniques to extract useful information from Web data.</a:t>
            </a:r>
          </a:p>
          <a:p>
            <a:pPr lvl="1" algn="just"/>
            <a:endParaRPr lang="en-IN" dirty="0" smtClean="0"/>
          </a:p>
          <a:p>
            <a:pPr lvl="1" algn="just"/>
            <a:r>
              <a:rPr lang="en-IN" dirty="0" smtClean="0"/>
              <a:t>It can be broadly classified into 3 categories:</a:t>
            </a:r>
          </a:p>
          <a:p>
            <a:pPr lvl="2" algn="just"/>
            <a:r>
              <a:rPr lang="en-IN" b="1" dirty="0" smtClean="0"/>
              <a:t>Web Content Mining</a:t>
            </a:r>
            <a:r>
              <a:rPr lang="en-IN" dirty="0" smtClean="0"/>
              <a:t>: It is responsible for </a:t>
            </a:r>
            <a:r>
              <a:rPr lang="en-IN" smtClean="0"/>
              <a:t>exploring </a:t>
            </a:r>
            <a:r>
              <a:rPr lang="en-IN" smtClean="0"/>
              <a:t>proper </a:t>
            </a:r>
            <a:r>
              <a:rPr lang="en-IN" dirty="0" smtClean="0"/>
              <a:t>and relevant information from the contents of web pages. </a:t>
            </a:r>
          </a:p>
          <a:p>
            <a:pPr lvl="2" algn="just"/>
            <a:r>
              <a:rPr lang="en-IN" b="1" dirty="0" smtClean="0"/>
              <a:t>Web Structure Mining</a:t>
            </a:r>
            <a:r>
              <a:rPr lang="en-IN" dirty="0" smtClean="0"/>
              <a:t>: It is used to find out the relation between different web pages by processing the structure of web. The structure of a typical Web graph consists of Web pages as nodes, and hyperlinks as edges connecting two related pages.</a:t>
            </a:r>
          </a:p>
          <a:p>
            <a:pPr lvl="3" algn="just"/>
            <a:r>
              <a:rPr lang="en-IN" dirty="0" smtClean="0"/>
              <a:t>Hyperlinks provide structural information which, coupled with Web content, can be used to mine useful information from the Web and to measure the quality of information.</a:t>
            </a:r>
          </a:p>
          <a:p>
            <a:pPr lvl="2" algn="just"/>
            <a:r>
              <a:rPr lang="en-IN" b="1" dirty="0" smtClean="0"/>
              <a:t>Web Usage Mining</a:t>
            </a:r>
            <a:r>
              <a:rPr lang="en-IN" dirty="0" smtClean="0"/>
              <a:t>: It is the application of data mining techniques to discover interesting usage patterns from Web data.</a:t>
            </a:r>
          </a:p>
          <a:p>
            <a:pPr lvl="3" algn="just"/>
            <a:r>
              <a:rPr lang="en-IN" dirty="0" smtClean="0"/>
              <a:t>It is responsible for recording the user profile and user behaviour inside the log file of the web.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47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48343"/>
            <a:ext cx="10515600" cy="6226628"/>
          </a:xfrm>
        </p:spPr>
        <p:txBody>
          <a:bodyPr/>
          <a:lstStyle/>
          <a:p>
            <a:pPr algn="just"/>
            <a:r>
              <a:rPr lang="en-IN" dirty="0" smtClean="0"/>
              <a:t>Ranking Algorithms</a:t>
            </a:r>
          </a:p>
          <a:p>
            <a:pPr lvl="1" algn="just"/>
            <a:r>
              <a:rPr lang="en-IN" dirty="0" smtClean="0"/>
              <a:t>They are used to rank the search results depending upon their relevance to the search query.</a:t>
            </a:r>
          </a:p>
          <a:p>
            <a:pPr lvl="1" algn="just"/>
            <a:r>
              <a:rPr lang="en-IN" dirty="0" smtClean="0"/>
              <a:t>They are of two types: Text based ranking &amp; Link based ranking</a:t>
            </a:r>
          </a:p>
          <a:p>
            <a:pPr lvl="1" algn="just"/>
            <a:endParaRPr lang="en-IN" dirty="0"/>
          </a:p>
          <a:p>
            <a:pPr algn="just"/>
            <a:r>
              <a:rPr lang="en-IN" dirty="0" smtClean="0"/>
              <a:t>Link-Based Ranking Algorithms</a:t>
            </a:r>
          </a:p>
          <a:p>
            <a:pPr lvl="1" algn="just"/>
            <a:r>
              <a:rPr lang="en-IN" dirty="0" smtClean="0"/>
              <a:t>They view the web as a directed graph where the web pages form the nodes and the hyperlinks between the web pages form the directed edges between these nodes.</a:t>
            </a:r>
          </a:p>
          <a:p>
            <a:pPr lvl="1" algn="just"/>
            <a:endParaRPr lang="en-IN" dirty="0"/>
          </a:p>
          <a:p>
            <a:pPr algn="just"/>
            <a:r>
              <a:rPr lang="en-IN" dirty="0" smtClean="0"/>
              <a:t>HITS (Hypertext Induced Topic Search) Algorithm</a:t>
            </a:r>
          </a:p>
          <a:p>
            <a:pPr lvl="1" algn="just"/>
            <a:r>
              <a:rPr lang="en-IN" dirty="0" smtClean="0"/>
              <a:t>It is a search query dependent algorithm that ranks the web page by processing its entire in links and out links.</a:t>
            </a:r>
          </a:p>
          <a:p>
            <a:pPr lvl="1" algn="just"/>
            <a:r>
              <a:rPr lang="en-IN" dirty="0" smtClean="0"/>
              <a:t>It is based on the concept of Authority and Hub.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665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9314"/>
            <a:ext cx="10515600" cy="6255657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/>
              <a:t>Authority: It is a page that provides important/trustworthy information.</a:t>
            </a:r>
          </a:p>
          <a:p>
            <a:pPr algn="just"/>
            <a:r>
              <a:rPr lang="en-IN" sz="2400" dirty="0" smtClean="0"/>
              <a:t>Hub: It is a page that provides links to Authority pages.</a:t>
            </a:r>
          </a:p>
          <a:p>
            <a:pPr algn="just"/>
            <a:r>
              <a:rPr lang="en-IN" sz="2400" dirty="0" smtClean="0"/>
              <a:t>They exhibit a mutually reinforcing relationship: a good Hub points to many good Authority pages and a good Authority is pointed by many good Hub pages.</a:t>
            </a:r>
          </a:p>
          <a:p>
            <a:pPr algn="just"/>
            <a:endParaRPr lang="en-IN" sz="2400" dirty="0" smtClean="0"/>
          </a:p>
          <a:p>
            <a:pPr algn="just"/>
            <a:r>
              <a:rPr lang="en-IN" sz="2400" dirty="0" smtClean="0"/>
              <a:t>Basic steps of the algorithm: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000" dirty="0" smtClean="0"/>
              <a:t>Fetch a root set of web pages from a search engine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000" dirty="0" smtClean="0"/>
              <a:t>Expand the root set to get base set of web pages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000" dirty="0" smtClean="0"/>
              <a:t>Initialize authority and hub values of all the pages to 1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000" dirty="0" smtClean="0"/>
              <a:t>For each page update authority value as</a:t>
            </a:r>
          </a:p>
          <a:p>
            <a:pPr lvl="2" algn="just"/>
            <a:r>
              <a:rPr lang="en-IN" sz="1600" dirty="0" smtClean="0"/>
              <a:t>New authority = sum of hub values of all the pages pointing to it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000" dirty="0" smtClean="0"/>
              <a:t>For each page update hub value as</a:t>
            </a:r>
          </a:p>
          <a:p>
            <a:pPr lvl="2" algn="just"/>
            <a:r>
              <a:rPr lang="en-IN" sz="1600" dirty="0" smtClean="0"/>
              <a:t>New hub = sum of authority values of all the pages it is pointing to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000" dirty="0" smtClean="0"/>
              <a:t>Normalize authority and hub values (dividing each value by the square root of the sum of the squares of all authority/hub values)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IN" sz="2000" dirty="0" smtClean="0"/>
              <a:t>Repeat steps 4 to 6 until converge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5262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12486" y="484218"/>
            <a:ext cx="3614057" cy="2271485"/>
            <a:chOff x="3302000" y="1084552"/>
            <a:chExt cx="3614057" cy="2271485"/>
          </a:xfrm>
        </p:grpSpPr>
        <p:sp>
          <p:nvSpPr>
            <p:cNvPr id="4" name="TextBox 3"/>
            <p:cNvSpPr txBox="1"/>
            <p:nvPr/>
          </p:nvSpPr>
          <p:spPr>
            <a:xfrm>
              <a:off x="3360057" y="1317563"/>
              <a:ext cx="449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A</a:t>
              </a:r>
              <a:endParaRPr lang="en-IN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466114" y="1157124"/>
              <a:ext cx="449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B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89085" y="2924629"/>
              <a:ext cx="449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C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41142" y="2924629"/>
              <a:ext cx="449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D</a:t>
              </a:r>
              <a:endParaRPr lang="en-IN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56629" y="1763486"/>
              <a:ext cx="449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E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302000" y="2862552"/>
              <a:ext cx="449943" cy="4934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>
              <a:off x="6408058" y="1084552"/>
              <a:ext cx="449943" cy="4934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3302001" y="1255487"/>
              <a:ext cx="449943" cy="4934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>
              <a:off x="6233887" y="2862552"/>
              <a:ext cx="449943" cy="4934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/>
            <p:cNvSpPr/>
            <p:nvPr/>
          </p:nvSpPr>
          <p:spPr>
            <a:xfrm>
              <a:off x="4855029" y="1748972"/>
              <a:ext cx="449943" cy="4934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" name="Straight Arrow Connector 18"/>
            <p:cNvCxnSpPr>
              <a:stCxn id="11" idx="6"/>
              <a:endCxn id="13" idx="2"/>
            </p:cNvCxnSpPr>
            <p:nvPr/>
          </p:nvCxnSpPr>
          <p:spPr>
            <a:xfrm>
              <a:off x="3751944" y="1502230"/>
              <a:ext cx="1103085" cy="493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1" idx="5"/>
              <a:endCxn id="12" idx="2"/>
            </p:cNvCxnSpPr>
            <p:nvPr/>
          </p:nvCxnSpPr>
          <p:spPr>
            <a:xfrm>
              <a:off x="3686051" y="1676703"/>
              <a:ext cx="2547836" cy="14325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0"/>
              <a:endCxn id="11" idx="4"/>
            </p:cNvCxnSpPr>
            <p:nvPr/>
          </p:nvCxnSpPr>
          <p:spPr>
            <a:xfrm flipV="1">
              <a:off x="3526972" y="1748972"/>
              <a:ext cx="1" cy="11135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6"/>
              <a:endCxn id="12" idx="3"/>
            </p:cNvCxnSpPr>
            <p:nvPr/>
          </p:nvCxnSpPr>
          <p:spPr>
            <a:xfrm>
              <a:off x="3751943" y="3109295"/>
              <a:ext cx="2547837" cy="174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9" idx="7"/>
              <a:endCxn id="13" idx="3"/>
            </p:cNvCxnSpPr>
            <p:nvPr/>
          </p:nvCxnSpPr>
          <p:spPr>
            <a:xfrm flipV="1">
              <a:off x="3686050" y="2170188"/>
              <a:ext cx="1234872" cy="764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3" idx="6"/>
              <a:endCxn id="10" idx="3"/>
            </p:cNvCxnSpPr>
            <p:nvPr/>
          </p:nvCxnSpPr>
          <p:spPr>
            <a:xfrm flipV="1">
              <a:off x="5304972" y="1505768"/>
              <a:ext cx="1168979" cy="4899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3" idx="5"/>
              <a:endCxn id="12" idx="1"/>
            </p:cNvCxnSpPr>
            <p:nvPr/>
          </p:nvCxnSpPr>
          <p:spPr>
            <a:xfrm>
              <a:off x="5239079" y="2170188"/>
              <a:ext cx="1060701" cy="764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1" idx="7"/>
              <a:endCxn id="10" idx="2"/>
            </p:cNvCxnSpPr>
            <p:nvPr/>
          </p:nvCxnSpPr>
          <p:spPr>
            <a:xfrm>
              <a:off x="3686051" y="1327756"/>
              <a:ext cx="2722007" cy="35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504085"/>
              </p:ext>
            </p:extLst>
          </p:nvPr>
        </p:nvGraphicFramePr>
        <p:xfrm>
          <a:off x="4029454" y="690629"/>
          <a:ext cx="2601686" cy="20295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1443">
                  <a:extLst>
                    <a:ext uri="{9D8B030D-6E8A-4147-A177-3AD203B41FA5}">
                      <a16:colId xmlns:a16="http://schemas.microsoft.com/office/drawing/2014/main" val="2119846337"/>
                    </a:ext>
                  </a:extLst>
                </a:gridCol>
                <a:gridCol w="950616">
                  <a:extLst>
                    <a:ext uri="{9D8B030D-6E8A-4147-A177-3AD203B41FA5}">
                      <a16:colId xmlns:a16="http://schemas.microsoft.com/office/drawing/2014/main" val="930024472"/>
                    </a:ext>
                  </a:extLst>
                </a:gridCol>
                <a:gridCol w="709627">
                  <a:extLst>
                    <a:ext uri="{9D8B030D-6E8A-4147-A177-3AD203B41FA5}">
                      <a16:colId xmlns:a16="http://schemas.microsoft.com/office/drawing/2014/main" val="2887846561"/>
                    </a:ext>
                  </a:extLst>
                </a:gridCol>
              </a:tblGrid>
              <a:tr h="241250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Initialize Authority &amp; Hub to 1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26969"/>
                  </a:ext>
                </a:extLst>
              </a:tr>
              <a:tr h="396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Web page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Authority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Hub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3736793"/>
                  </a:ext>
                </a:extLst>
              </a:tr>
              <a:tr h="2782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1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1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323025"/>
                  </a:ext>
                </a:extLst>
              </a:tr>
              <a:tr h="2782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B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1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1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8160985"/>
                  </a:ext>
                </a:extLst>
              </a:tr>
              <a:tr h="2782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1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1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2819517"/>
                  </a:ext>
                </a:extLst>
              </a:tr>
              <a:tr h="2782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D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1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1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2743328"/>
                  </a:ext>
                </a:extLst>
              </a:tr>
              <a:tr h="2782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1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1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1922567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279853"/>
              </p:ext>
            </p:extLst>
          </p:nvPr>
        </p:nvGraphicFramePr>
        <p:xfrm>
          <a:off x="6992107" y="591852"/>
          <a:ext cx="2290938" cy="23892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3034">
                  <a:extLst>
                    <a:ext uri="{9D8B030D-6E8A-4147-A177-3AD203B41FA5}">
                      <a16:colId xmlns:a16="http://schemas.microsoft.com/office/drawing/2014/main" val="2552509217"/>
                    </a:ext>
                  </a:extLst>
                </a:gridCol>
                <a:gridCol w="843681">
                  <a:extLst>
                    <a:ext uri="{9D8B030D-6E8A-4147-A177-3AD203B41FA5}">
                      <a16:colId xmlns:a16="http://schemas.microsoft.com/office/drawing/2014/main" val="1561289748"/>
                    </a:ext>
                  </a:extLst>
                </a:gridCol>
                <a:gridCol w="514223">
                  <a:extLst>
                    <a:ext uri="{9D8B030D-6E8A-4147-A177-3AD203B41FA5}">
                      <a16:colId xmlns:a16="http://schemas.microsoft.com/office/drawing/2014/main" val="73284203"/>
                    </a:ext>
                  </a:extLst>
                </a:gridCol>
              </a:tblGrid>
              <a:tr h="244317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Update Authority &amp; Hub 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492842"/>
                  </a:ext>
                </a:extLst>
              </a:tr>
              <a:tr h="4346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Web page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Authority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Hub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3917228"/>
                  </a:ext>
                </a:extLst>
              </a:tr>
              <a:tr h="2443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A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1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3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6660310"/>
                  </a:ext>
                </a:extLst>
              </a:tr>
              <a:tr h="2443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B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2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5125594"/>
                  </a:ext>
                </a:extLst>
              </a:tr>
              <a:tr h="2443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3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3853770"/>
                  </a:ext>
                </a:extLst>
              </a:tr>
              <a:tr h="2443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D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3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9442280"/>
                  </a:ext>
                </a:extLst>
              </a:tr>
              <a:tr h="2443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2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2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2683265"/>
                  </a:ext>
                </a:extLst>
              </a:tr>
              <a:tr h="2443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70C0"/>
                          </a:solidFill>
                          <a:effectLst/>
                        </a:rPr>
                        <a:t>SS</a:t>
                      </a:r>
                      <a:endParaRPr lang="en-IN" sz="14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70C0"/>
                          </a:solidFill>
                          <a:effectLst/>
                        </a:rPr>
                        <a:t>18</a:t>
                      </a:r>
                      <a:endParaRPr lang="en-IN" sz="14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70C0"/>
                          </a:solidFill>
                          <a:effectLst/>
                        </a:rPr>
                        <a:t>22</a:t>
                      </a:r>
                      <a:endParaRPr lang="en-IN" sz="14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1824"/>
                  </a:ext>
                </a:extLst>
              </a:tr>
              <a:tr h="2443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2"/>
                          </a:solidFill>
                          <a:effectLst/>
                        </a:rPr>
                        <a:t>Norm</a:t>
                      </a:r>
                      <a:endParaRPr lang="en-IN" sz="14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2"/>
                          </a:solidFill>
                          <a:effectLst/>
                        </a:rPr>
                        <a:t>4.24</a:t>
                      </a:r>
                      <a:endParaRPr lang="en-IN" sz="14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2"/>
                          </a:solidFill>
                          <a:effectLst/>
                        </a:rPr>
                        <a:t>4.69</a:t>
                      </a:r>
                      <a:endParaRPr lang="en-IN" sz="14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85999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759548"/>
              </p:ext>
            </p:extLst>
          </p:nvPr>
        </p:nvGraphicFramePr>
        <p:xfrm>
          <a:off x="9685087" y="731352"/>
          <a:ext cx="2370186" cy="20282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7673">
                  <a:extLst>
                    <a:ext uri="{9D8B030D-6E8A-4147-A177-3AD203B41FA5}">
                      <a16:colId xmlns:a16="http://schemas.microsoft.com/office/drawing/2014/main" val="1040660385"/>
                    </a:ext>
                  </a:extLst>
                </a:gridCol>
                <a:gridCol w="866030">
                  <a:extLst>
                    <a:ext uri="{9D8B030D-6E8A-4147-A177-3AD203B41FA5}">
                      <a16:colId xmlns:a16="http://schemas.microsoft.com/office/drawing/2014/main" val="1049667596"/>
                    </a:ext>
                  </a:extLst>
                </a:gridCol>
                <a:gridCol w="646483">
                  <a:extLst>
                    <a:ext uri="{9D8B030D-6E8A-4147-A177-3AD203B41FA5}">
                      <a16:colId xmlns:a16="http://schemas.microsoft.com/office/drawing/2014/main" val="2217823691"/>
                    </a:ext>
                  </a:extLst>
                </a:gridCol>
              </a:tblGrid>
              <a:tr h="252076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Normalize Authority &amp; Hub 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673252"/>
                  </a:ext>
                </a:extLst>
              </a:tr>
              <a:tr h="5158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Web page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Authority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Hub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4122457"/>
                  </a:ext>
                </a:extLst>
              </a:tr>
              <a:tr h="252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0.236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0.64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2693901"/>
                  </a:ext>
                </a:extLst>
              </a:tr>
              <a:tr h="252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B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0.472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0774385"/>
                  </a:ext>
                </a:extLst>
              </a:tr>
              <a:tr h="252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0.64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9011911"/>
                  </a:ext>
                </a:extLst>
              </a:tr>
              <a:tr h="252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D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0.708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703705"/>
                  </a:ext>
                </a:extLst>
              </a:tr>
              <a:tr h="252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0.472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0.426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5568825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96704"/>
              </p:ext>
            </p:extLst>
          </p:nvPr>
        </p:nvGraphicFramePr>
        <p:xfrm>
          <a:off x="337456" y="3622541"/>
          <a:ext cx="2536373" cy="23892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2993">
                  <a:extLst>
                    <a:ext uri="{9D8B030D-6E8A-4147-A177-3AD203B41FA5}">
                      <a16:colId xmlns:a16="http://schemas.microsoft.com/office/drawing/2014/main" val="2552509217"/>
                    </a:ext>
                  </a:extLst>
                </a:gridCol>
                <a:gridCol w="835722">
                  <a:extLst>
                    <a:ext uri="{9D8B030D-6E8A-4147-A177-3AD203B41FA5}">
                      <a16:colId xmlns:a16="http://schemas.microsoft.com/office/drawing/2014/main" val="1561289748"/>
                    </a:ext>
                  </a:extLst>
                </a:gridCol>
                <a:gridCol w="667658">
                  <a:extLst>
                    <a:ext uri="{9D8B030D-6E8A-4147-A177-3AD203B41FA5}">
                      <a16:colId xmlns:a16="http://schemas.microsoft.com/office/drawing/2014/main" val="73284203"/>
                    </a:ext>
                  </a:extLst>
                </a:gridCol>
              </a:tblGrid>
              <a:tr h="244317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Update Authority &amp; Hub 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492842"/>
                  </a:ext>
                </a:extLst>
              </a:tr>
              <a:tr h="4346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Web page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Authority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Hub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3917228"/>
                  </a:ext>
                </a:extLst>
              </a:tr>
              <a:tr h="2443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1.652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6660310"/>
                  </a:ext>
                </a:extLst>
              </a:tr>
              <a:tr h="2443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B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1.066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5125594"/>
                  </a:ext>
                </a:extLst>
              </a:tr>
              <a:tr h="2443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1.416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3853770"/>
                  </a:ext>
                </a:extLst>
              </a:tr>
              <a:tr h="2443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D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1.706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9442280"/>
                  </a:ext>
                </a:extLst>
              </a:tr>
              <a:tr h="2443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1.28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1.18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2683265"/>
                  </a:ext>
                </a:extLst>
              </a:tr>
              <a:tr h="24431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b="1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b="1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6.095</a:t>
                      </a:r>
                      <a:endParaRPr lang="en-IN" sz="1400" b="1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b="1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6.127</a:t>
                      </a:r>
                      <a:endParaRPr lang="en-IN" sz="1400" b="1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1824"/>
                  </a:ext>
                </a:extLst>
              </a:tr>
              <a:tr h="2443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2"/>
                          </a:solidFill>
                          <a:effectLst/>
                        </a:rPr>
                        <a:t>Norm</a:t>
                      </a:r>
                      <a:endParaRPr lang="en-IN" sz="14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2.469</a:t>
                      </a:r>
                      <a:endParaRPr lang="en-IN" sz="14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2.475</a:t>
                      </a:r>
                      <a:endParaRPr lang="en-IN" sz="14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85999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067670"/>
              </p:ext>
            </p:extLst>
          </p:nvPr>
        </p:nvGraphicFramePr>
        <p:xfrm>
          <a:off x="3726543" y="3803008"/>
          <a:ext cx="2370186" cy="20282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7673">
                  <a:extLst>
                    <a:ext uri="{9D8B030D-6E8A-4147-A177-3AD203B41FA5}">
                      <a16:colId xmlns:a16="http://schemas.microsoft.com/office/drawing/2014/main" val="1040660385"/>
                    </a:ext>
                  </a:extLst>
                </a:gridCol>
                <a:gridCol w="866030">
                  <a:extLst>
                    <a:ext uri="{9D8B030D-6E8A-4147-A177-3AD203B41FA5}">
                      <a16:colId xmlns:a16="http://schemas.microsoft.com/office/drawing/2014/main" val="1049667596"/>
                    </a:ext>
                  </a:extLst>
                </a:gridCol>
                <a:gridCol w="646483">
                  <a:extLst>
                    <a:ext uri="{9D8B030D-6E8A-4147-A177-3AD203B41FA5}">
                      <a16:colId xmlns:a16="http://schemas.microsoft.com/office/drawing/2014/main" val="2217823691"/>
                    </a:ext>
                  </a:extLst>
                </a:gridCol>
              </a:tblGrid>
              <a:tr h="252076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Normalize Authority &amp; Hub 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673252"/>
                  </a:ext>
                </a:extLst>
              </a:tr>
              <a:tr h="5158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Web page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Authority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Hub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4122457"/>
                  </a:ext>
                </a:extLst>
              </a:tr>
              <a:tr h="252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0.259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0.667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2693901"/>
                  </a:ext>
                </a:extLst>
              </a:tr>
              <a:tr h="252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B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0.432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0774385"/>
                  </a:ext>
                </a:extLst>
              </a:tr>
              <a:tr h="252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0.572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9011911"/>
                  </a:ext>
                </a:extLst>
              </a:tr>
              <a:tr h="252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D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0.691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703705"/>
                  </a:ext>
                </a:extLst>
              </a:tr>
              <a:tr h="252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0.518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0.477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5568825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329478"/>
              </p:ext>
            </p:extLst>
          </p:nvPr>
        </p:nvGraphicFramePr>
        <p:xfrm>
          <a:off x="6527799" y="3622539"/>
          <a:ext cx="2536373" cy="23892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2993">
                  <a:extLst>
                    <a:ext uri="{9D8B030D-6E8A-4147-A177-3AD203B41FA5}">
                      <a16:colId xmlns:a16="http://schemas.microsoft.com/office/drawing/2014/main" val="2552509217"/>
                    </a:ext>
                  </a:extLst>
                </a:gridCol>
                <a:gridCol w="835722">
                  <a:extLst>
                    <a:ext uri="{9D8B030D-6E8A-4147-A177-3AD203B41FA5}">
                      <a16:colId xmlns:a16="http://schemas.microsoft.com/office/drawing/2014/main" val="1561289748"/>
                    </a:ext>
                  </a:extLst>
                </a:gridCol>
                <a:gridCol w="667658">
                  <a:extLst>
                    <a:ext uri="{9D8B030D-6E8A-4147-A177-3AD203B41FA5}">
                      <a16:colId xmlns:a16="http://schemas.microsoft.com/office/drawing/2014/main" val="73284203"/>
                    </a:ext>
                  </a:extLst>
                </a:gridCol>
              </a:tblGrid>
              <a:tr h="244317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Update Authority &amp; Hub 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492842"/>
                  </a:ext>
                </a:extLst>
              </a:tr>
              <a:tr h="4346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Web page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Authority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Hub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3917228"/>
                  </a:ext>
                </a:extLst>
              </a:tr>
              <a:tr h="2443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0.572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1.641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6660310"/>
                  </a:ext>
                </a:extLst>
              </a:tr>
              <a:tr h="2443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B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1.144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5125594"/>
                  </a:ext>
                </a:extLst>
              </a:tr>
              <a:tr h="2443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1.468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3853770"/>
                  </a:ext>
                </a:extLst>
              </a:tr>
              <a:tr h="2443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D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1.716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9442280"/>
                  </a:ext>
                </a:extLst>
              </a:tr>
              <a:tr h="2443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1.239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1.123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2683265"/>
                  </a:ext>
                </a:extLst>
              </a:tr>
              <a:tr h="24431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b="1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b="1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6.116</a:t>
                      </a:r>
                      <a:endParaRPr lang="en-IN" sz="1400" b="1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b="1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6.109</a:t>
                      </a:r>
                      <a:endParaRPr lang="en-IN" sz="1400" b="1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1824"/>
                  </a:ext>
                </a:extLst>
              </a:tr>
              <a:tr h="2443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accent2"/>
                          </a:solidFill>
                          <a:effectLst/>
                        </a:rPr>
                        <a:t>Norm</a:t>
                      </a:r>
                      <a:endParaRPr lang="en-IN" sz="14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2.472</a:t>
                      </a:r>
                      <a:endParaRPr lang="en-IN" sz="14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2.472</a:t>
                      </a:r>
                      <a:endParaRPr lang="en-IN" sz="14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85999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616305"/>
              </p:ext>
            </p:extLst>
          </p:nvPr>
        </p:nvGraphicFramePr>
        <p:xfrm>
          <a:off x="9685087" y="3803008"/>
          <a:ext cx="2370186" cy="20282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7673">
                  <a:extLst>
                    <a:ext uri="{9D8B030D-6E8A-4147-A177-3AD203B41FA5}">
                      <a16:colId xmlns:a16="http://schemas.microsoft.com/office/drawing/2014/main" val="1040660385"/>
                    </a:ext>
                  </a:extLst>
                </a:gridCol>
                <a:gridCol w="866030">
                  <a:extLst>
                    <a:ext uri="{9D8B030D-6E8A-4147-A177-3AD203B41FA5}">
                      <a16:colId xmlns:a16="http://schemas.microsoft.com/office/drawing/2014/main" val="1049667596"/>
                    </a:ext>
                  </a:extLst>
                </a:gridCol>
                <a:gridCol w="646483">
                  <a:extLst>
                    <a:ext uri="{9D8B030D-6E8A-4147-A177-3AD203B41FA5}">
                      <a16:colId xmlns:a16="http://schemas.microsoft.com/office/drawing/2014/main" val="2217823691"/>
                    </a:ext>
                  </a:extLst>
                </a:gridCol>
              </a:tblGrid>
              <a:tr h="252076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Normalize Authority &amp; Hub 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673252"/>
                  </a:ext>
                </a:extLst>
              </a:tr>
              <a:tr h="5158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Web page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Authority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Hub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4122457"/>
                  </a:ext>
                </a:extLst>
              </a:tr>
              <a:tr h="252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0.231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0.664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2693901"/>
                  </a:ext>
                </a:extLst>
              </a:tr>
              <a:tr h="252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B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0.463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0774385"/>
                  </a:ext>
                </a:extLst>
              </a:tr>
              <a:tr h="252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0.594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9011911"/>
                  </a:ext>
                </a:extLst>
              </a:tr>
              <a:tr h="252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D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0.694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703705"/>
                  </a:ext>
                </a:extLst>
              </a:tr>
              <a:tr h="252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0.501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0.452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5568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01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682170"/>
                <a:ext cx="10515600" cy="5921829"/>
              </a:xfrm>
            </p:spPr>
            <p:txBody>
              <a:bodyPr/>
              <a:lstStyle/>
              <a:p>
                <a:pPr algn="just"/>
                <a:r>
                  <a:rPr lang="en-IN" dirty="0" smtClean="0"/>
                  <a:t>PageRank Algorithm</a:t>
                </a:r>
              </a:p>
              <a:p>
                <a:pPr lvl="1" algn="just"/>
                <a:r>
                  <a:rPr lang="en-IN" dirty="0" smtClean="0"/>
                  <a:t>It is linked based algorithm used by Google search engine.</a:t>
                </a:r>
              </a:p>
              <a:p>
                <a:pPr lvl="1" algn="just"/>
                <a:r>
                  <a:rPr lang="en-IN" dirty="0" smtClean="0"/>
                  <a:t>It is query independent algorithm and assigns rank to each page.</a:t>
                </a:r>
              </a:p>
              <a:p>
                <a:pPr lvl="1" algn="just"/>
                <a:r>
                  <a:rPr lang="en-IN" dirty="0" smtClean="0"/>
                  <a:t>If a page has links from other important pages then the page is important and the pages having link from the page are also important.</a:t>
                </a:r>
              </a:p>
              <a:p>
                <a:pPr lvl="1" algn="just"/>
                <a:r>
                  <a:rPr lang="en-IN" dirty="0" smtClean="0"/>
                  <a:t>PageRank of a page is recursively defined by the PageRank of all the pages pointing to it.</a:t>
                </a:r>
              </a:p>
              <a:p>
                <a:pPr lvl="1" algn="just"/>
                <a:r>
                  <a:rPr lang="en-IN" dirty="0" smtClean="0"/>
                  <a:t>PageRank of a page A is given as,</a:t>
                </a:r>
              </a:p>
              <a:p>
                <a:pPr lvl="1" algn="just"/>
                <a:endParaRPr lang="en-IN" dirty="0" smtClean="0"/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𝑃𝑅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𝑃𝑅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1)</m:t>
                              </m:r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1)</m:t>
                              </m:r>
                            </m:den>
                          </m:f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𝑃𝑅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den>
                          </m:f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𝑃𝑅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𝐶𝑛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𝐶𝑛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 smtClean="0"/>
              </a:p>
              <a:p>
                <a:pPr marL="2336800" lvl="3" indent="0" algn="just">
                  <a:buNone/>
                </a:pPr>
                <a:r>
                  <a:rPr lang="en-IN" dirty="0" smtClean="0"/>
                  <a:t>Where C1, C2,…,Cn are the pages that link to A</a:t>
                </a:r>
              </a:p>
              <a:p>
                <a:pPr marL="2336800" lvl="3" indent="0" algn="just">
                  <a:buNone/>
                </a:pPr>
                <a:r>
                  <a:rPr lang="en-IN" dirty="0"/>
                  <a:t>	</a:t>
                </a:r>
                <a:r>
                  <a:rPr lang="en-IN" dirty="0" smtClean="0"/>
                  <a:t>PR(Ci) is the PageRank of the page Ci</a:t>
                </a:r>
              </a:p>
              <a:p>
                <a:pPr marL="2336800" lvl="3" indent="0" algn="just">
                  <a:buNone/>
                </a:pPr>
                <a:r>
                  <a:rPr lang="en-IN" dirty="0"/>
                  <a:t>	</a:t>
                </a:r>
                <a:r>
                  <a:rPr lang="en-IN" dirty="0" smtClean="0"/>
                  <a:t>T(Ci) is the number of pages to which the page Ci link</a:t>
                </a:r>
              </a:p>
              <a:p>
                <a:pPr marL="2336800" lvl="3" indent="0" algn="just">
                  <a:buNone/>
                </a:pPr>
                <a:r>
                  <a:rPr lang="en-IN" dirty="0"/>
                  <a:t>	</a:t>
                </a:r>
                <a:r>
                  <a:rPr lang="en-IN" dirty="0" smtClean="0"/>
                  <a:t>d is damping factor (usually set to 0.85)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82170"/>
                <a:ext cx="10515600" cy="5921829"/>
              </a:xfrm>
              <a:blipFill>
                <a:blip r:embed="rId2"/>
                <a:stretch>
                  <a:fillRect l="-1043" t="-1751" r="-8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5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2486" y="484218"/>
            <a:ext cx="3614057" cy="2271485"/>
            <a:chOff x="3302000" y="1084552"/>
            <a:chExt cx="3614057" cy="2271485"/>
          </a:xfrm>
        </p:grpSpPr>
        <p:sp>
          <p:nvSpPr>
            <p:cNvPr id="5" name="TextBox 4"/>
            <p:cNvSpPr txBox="1"/>
            <p:nvPr/>
          </p:nvSpPr>
          <p:spPr>
            <a:xfrm>
              <a:off x="3360057" y="1317563"/>
              <a:ext cx="449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A</a:t>
              </a:r>
              <a:endParaRPr lang="en-IN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466114" y="1157124"/>
              <a:ext cx="449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B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89085" y="2924629"/>
              <a:ext cx="449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41142" y="2924629"/>
              <a:ext cx="449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D</a:t>
              </a:r>
              <a:endParaRPr lang="en-IN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56629" y="1763486"/>
              <a:ext cx="449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E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302000" y="2862552"/>
              <a:ext cx="449943" cy="4934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>
              <a:off x="6408058" y="1084552"/>
              <a:ext cx="449943" cy="4934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>
              <a:off x="3302001" y="1255487"/>
              <a:ext cx="449943" cy="4934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/>
            <p:cNvSpPr/>
            <p:nvPr/>
          </p:nvSpPr>
          <p:spPr>
            <a:xfrm>
              <a:off x="6233887" y="2862552"/>
              <a:ext cx="449943" cy="4934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/>
            <p:cNvSpPr/>
            <p:nvPr/>
          </p:nvSpPr>
          <p:spPr>
            <a:xfrm>
              <a:off x="4855029" y="1748972"/>
              <a:ext cx="449943" cy="49348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" name="Straight Arrow Connector 14"/>
            <p:cNvCxnSpPr>
              <a:stCxn id="12" idx="6"/>
              <a:endCxn id="14" idx="2"/>
            </p:cNvCxnSpPr>
            <p:nvPr/>
          </p:nvCxnSpPr>
          <p:spPr>
            <a:xfrm>
              <a:off x="3751944" y="1502230"/>
              <a:ext cx="1103085" cy="493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5"/>
              <a:endCxn id="13" idx="2"/>
            </p:cNvCxnSpPr>
            <p:nvPr/>
          </p:nvCxnSpPr>
          <p:spPr>
            <a:xfrm>
              <a:off x="3686051" y="1676703"/>
              <a:ext cx="2547836" cy="14325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0"/>
              <a:endCxn id="12" idx="4"/>
            </p:cNvCxnSpPr>
            <p:nvPr/>
          </p:nvCxnSpPr>
          <p:spPr>
            <a:xfrm flipV="1">
              <a:off x="3526972" y="1748972"/>
              <a:ext cx="1" cy="11135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0" idx="6"/>
              <a:endCxn id="13" idx="3"/>
            </p:cNvCxnSpPr>
            <p:nvPr/>
          </p:nvCxnSpPr>
          <p:spPr>
            <a:xfrm>
              <a:off x="3751943" y="3109295"/>
              <a:ext cx="2547837" cy="174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0" idx="7"/>
              <a:endCxn id="14" idx="3"/>
            </p:cNvCxnSpPr>
            <p:nvPr/>
          </p:nvCxnSpPr>
          <p:spPr>
            <a:xfrm flipV="1">
              <a:off x="3686050" y="2170188"/>
              <a:ext cx="1234872" cy="764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4" idx="6"/>
              <a:endCxn id="11" idx="3"/>
            </p:cNvCxnSpPr>
            <p:nvPr/>
          </p:nvCxnSpPr>
          <p:spPr>
            <a:xfrm flipV="1">
              <a:off x="5304972" y="1505768"/>
              <a:ext cx="1168979" cy="4899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4" idx="5"/>
              <a:endCxn id="13" idx="1"/>
            </p:cNvCxnSpPr>
            <p:nvPr/>
          </p:nvCxnSpPr>
          <p:spPr>
            <a:xfrm>
              <a:off x="5239079" y="2170188"/>
              <a:ext cx="1060701" cy="764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7"/>
              <a:endCxn id="11" idx="2"/>
            </p:cNvCxnSpPr>
            <p:nvPr/>
          </p:nvCxnSpPr>
          <p:spPr>
            <a:xfrm>
              <a:off x="3686051" y="1327756"/>
              <a:ext cx="2722007" cy="35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456260"/>
              </p:ext>
            </p:extLst>
          </p:nvPr>
        </p:nvGraphicFramePr>
        <p:xfrm>
          <a:off x="3891436" y="717229"/>
          <a:ext cx="1892059" cy="20295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1443">
                  <a:extLst>
                    <a:ext uri="{9D8B030D-6E8A-4147-A177-3AD203B41FA5}">
                      <a16:colId xmlns:a16="http://schemas.microsoft.com/office/drawing/2014/main" val="2119846337"/>
                    </a:ext>
                  </a:extLst>
                </a:gridCol>
                <a:gridCol w="950616">
                  <a:extLst>
                    <a:ext uri="{9D8B030D-6E8A-4147-A177-3AD203B41FA5}">
                      <a16:colId xmlns:a16="http://schemas.microsoft.com/office/drawing/2014/main" val="930024472"/>
                    </a:ext>
                  </a:extLst>
                </a:gridCol>
              </a:tblGrid>
              <a:tr h="241250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Initialize </a:t>
                      </a:r>
                      <a:r>
                        <a:rPr lang="en-IN" sz="1400" dirty="0" smtClean="0">
                          <a:effectLst/>
                        </a:rPr>
                        <a:t>PageRank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26969"/>
                  </a:ext>
                </a:extLst>
              </a:tr>
              <a:tr h="396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Web page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</a:rPr>
                        <a:t>PageRank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3736793"/>
                  </a:ext>
                </a:extLst>
              </a:tr>
              <a:tr h="2782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A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</a:rPr>
                        <a:t>0.2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323025"/>
                  </a:ext>
                </a:extLst>
              </a:tr>
              <a:tr h="2782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B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0.2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8160985"/>
                  </a:ext>
                </a:extLst>
              </a:tr>
              <a:tr h="2782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0.2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2819517"/>
                  </a:ext>
                </a:extLst>
              </a:tr>
              <a:tr h="2782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D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0.2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2743328"/>
                  </a:ext>
                </a:extLst>
              </a:tr>
              <a:tr h="2782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0.2</a:t>
                      </a:r>
                      <a:endParaRPr kumimoji="0" lang="en-IN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1922567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063" b="39048"/>
          <a:stretch/>
        </p:blipFill>
        <p:spPr>
          <a:xfrm>
            <a:off x="6092374" y="116265"/>
            <a:ext cx="5910943" cy="3352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145"/>
          <a:stretch/>
        </p:blipFill>
        <p:spPr>
          <a:xfrm>
            <a:off x="210460" y="3793476"/>
            <a:ext cx="6858000" cy="28729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82" t="56421" r="45979" b="12257"/>
          <a:stretch/>
        </p:blipFill>
        <p:spPr>
          <a:xfrm>
            <a:off x="8213274" y="4424393"/>
            <a:ext cx="1669142" cy="161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3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</TotalTime>
  <Words>724</Words>
  <Application>Microsoft Office PowerPoint</Application>
  <PresentationFormat>Widescreen</PresentationFormat>
  <Paragraphs>220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Times New Roman</vt:lpstr>
      <vt:lpstr>Office Theme</vt:lpstr>
      <vt:lpstr>Introduction to Web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Mining</dc:title>
  <dc:creator>Vipul Dalal</dc:creator>
  <cp:lastModifiedBy>Vipul Dalal</cp:lastModifiedBy>
  <cp:revision>41</cp:revision>
  <dcterms:created xsi:type="dcterms:W3CDTF">2021-10-04T05:04:18Z</dcterms:created>
  <dcterms:modified xsi:type="dcterms:W3CDTF">2022-10-18T09:04:38Z</dcterms:modified>
</cp:coreProperties>
</file>